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0.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线条"/>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幻灯片编号"/>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图像"/>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图像"/>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图像"/>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矩形标注"/>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2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3" name="图像"/>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图像"/>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Blank Alt">
    <p:spTree>
      <p:nvGrpSpPr>
        <p:cNvPr id="1" name=""/>
        <p:cNvGrpSpPr/>
        <p:nvPr/>
      </p:nvGrpSpPr>
      <p:grpSpPr>
        <a:xfrm>
          <a:off x="0" y="0"/>
          <a:ext cx="0" cy="0"/>
          <a:chOff x="0" y="0"/>
          <a:chExt cx="0" cy="0"/>
        </a:xfrm>
      </p:grpSpPr>
      <p:sp>
        <p:nvSpPr>
          <p:cNvPr id="15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图像"/>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线条"/>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幻灯片编号"/>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amp; Subtitle Alt">
    <p:spTree>
      <p:nvGrpSpPr>
        <p:cNvPr id="1" name=""/>
        <p:cNvGrpSpPr/>
        <p:nvPr/>
      </p:nvGrpSpPr>
      <p:grpSpPr>
        <a:xfrm>
          <a:off x="0" y="0"/>
          <a:ext cx="0" cy="0"/>
          <a:chOff x="0" y="0"/>
          <a:chExt cx="0" cy="0"/>
        </a:xfrm>
      </p:grpSpPr>
      <p:sp>
        <p:nvSpPr>
          <p:cNvPr id="33" name="线条"/>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幻灯片编号"/>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幻灯片编号"/>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线条"/>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图像"/>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幻灯片编号"/>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2" name="图像"/>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9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线条"/>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幻灯片编号"/>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torage management system"/>
          <p:cNvSpPr txBox="1"/>
          <p:nvPr>
            <p:ph type="ctrTitle"/>
          </p:nvPr>
        </p:nvSpPr>
        <p:spPr>
          <a:prstGeom prst="rect">
            <a:avLst/>
          </a:prstGeom>
        </p:spPr>
        <p:txBody>
          <a:bodyPr/>
          <a:lstStyle>
            <a:lvl1pPr defTabSz="350520">
              <a:defRPr sz="10200"/>
            </a:lvl1pPr>
          </a:lstStyle>
          <a:p>
            <a:pPr/>
            <a:r>
              <a:t>storage management system</a:t>
            </a:r>
          </a:p>
        </p:txBody>
      </p:sp>
      <p:sp>
        <p:nvSpPr>
          <p:cNvPr id="167" name="Zehua yu  Student no. g00307279"/>
          <p:cNvSpPr txBox="1"/>
          <p:nvPr>
            <p:ph type="subTitle" sz="quarter" idx="1"/>
          </p:nvPr>
        </p:nvSpPr>
        <p:spPr>
          <a:prstGeom prst="rect">
            <a:avLst/>
          </a:prstGeom>
        </p:spPr>
        <p:txBody>
          <a:bodyPr/>
          <a:lstStyle/>
          <a:p>
            <a:pPr/>
            <a:r>
              <a:t>Zehua yu  Student no. g00307279</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1" name="presentation"/>
          <p:cNvSpPr txBox="1"/>
          <p:nvPr>
            <p:ph type="body" idx="13"/>
          </p:nvPr>
        </p:nvSpPr>
        <p:spPr>
          <a:prstGeom prst="rect">
            <a:avLst/>
          </a:prstGeom>
        </p:spPr>
        <p:txBody>
          <a:bodyPr/>
          <a:lstStyle/>
          <a:p>
            <a:pPr/>
            <a:r>
              <a:t>presentation</a:t>
            </a:r>
          </a:p>
        </p:txBody>
      </p:sp>
      <p:sp>
        <p:nvSpPr>
          <p:cNvPr id="222" name="The explanation of code"/>
          <p:cNvSpPr txBox="1"/>
          <p:nvPr>
            <p:ph type="title"/>
          </p:nvPr>
        </p:nvSpPr>
        <p:spPr>
          <a:prstGeom prst="rect">
            <a:avLst/>
          </a:prstGeom>
        </p:spPr>
        <p:txBody>
          <a:bodyPr/>
          <a:lstStyle>
            <a:lvl1pPr defTabSz="467359">
              <a:spcBef>
                <a:spcPts val="2200"/>
              </a:spcBef>
              <a:defRPr sz="4800"/>
            </a:lvl1pPr>
          </a:lstStyle>
          <a:p>
            <a:pPr/>
            <a:r>
              <a:t>The explanation of code</a:t>
            </a:r>
          </a:p>
        </p:txBody>
      </p:sp>
      <p:sp>
        <p:nvSpPr>
          <p:cNvPr id="223" name="private MobileServiceCollection&lt;OrderInfo, OrderInfo&gt; items;…"/>
          <p:cNvSpPr txBox="1"/>
          <p:nvPr>
            <p:ph type="body" idx="1"/>
          </p:nvPr>
        </p:nvSpPr>
        <p:spPr>
          <a:xfrm>
            <a:off x="406400" y="2224075"/>
            <a:ext cx="12192000" cy="6627825"/>
          </a:xfrm>
          <a:prstGeom prst="rect">
            <a:avLst/>
          </a:prstGeom>
        </p:spPr>
        <p:txBody>
          <a:bodyPr/>
          <a:lstStyle/>
          <a:p>
            <a:pPr marL="0" indent="0" defTabSz="397256">
              <a:spcBef>
                <a:spcPts val="1600"/>
              </a:spcBef>
              <a:buClrTx/>
              <a:buSzTx/>
              <a:buFontTx/>
              <a:buNone/>
              <a:defRPr sz="1224"/>
            </a:pPr>
            <a:r>
              <a:rPr>
                <a:solidFill>
                  <a:srgbClr val="0433FF"/>
                </a:solidFill>
              </a:rPr>
              <a:t>private</a:t>
            </a:r>
            <a:r>
              <a:t> MobileServiceCollection&lt;OrderInfo, OrderInfo&gt; items;</a:t>
            </a:r>
          </a:p>
          <a:p>
            <a:pPr marL="0" indent="0" defTabSz="397256">
              <a:spcBef>
                <a:spcPts val="1600"/>
              </a:spcBef>
              <a:buClrTx/>
              <a:buSzTx/>
              <a:buFontTx/>
              <a:buNone/>
              <a:defRPr sz="1224"/>
            </a:pPr>
            <a:r>
              <a:t>IM</a:t>
            </a:r>
            <a:r>
              <a:rPr>
                <a:solidFill>
                  <a:srgbClr val="8936FF"/>
                </a:solidFill>
              </a:rPr>
              <a:t>obileServiceTable&lt;OrderInfo&gt; toTable = App.client.GetTable&lt;OrderInfo&gt;();</a:t>
            </a:r>
            <a:endParaRPr>
              <a:solidFill>
                <a:srgbClr val="8936FF"/>
              </a:solidFill>
            </a:endParaRPr>
          </a:p>
          <a:p>
            <a:pPr marL="0" indent="0" defTabSz="310895">
              <a:spcBef>
                <a:spcPts val="0"/>
              </a:spcBef>
              <a:buClrTx/>
              <a:buSzTx/>
              <a:buFontTx/>
              <a:buNone/>
              <a:defRPr sz="1224">
                <a:solidFill>
                  <a:srgbClr val="8936FF"/>
                </a:solidFill>
                <a:latin typeface="Helvetica"/>
                <a:ea typeface="Helvetica"/>
                <a:cs typeface="Helvetica"/>
                <a:sym typeface="Helvetica"/>
              </a:defRPr>
            </a:pPr>
            <a:r>
              <a:t>         async void gettable()</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lvl="1" marL="0" indent="0" defTabSz="310895">
              <a:spcBef>
                <a:spcPts val="0"/>
              </a:spcBef>
              <a:buClrTx/>
              <a:buSzTx/>
              <a:buFontTx/>
              <a:buNone/>
              <a:defRPr sz="1224">
                <a:solidFill>
                  <a:srgbClr val="8936FF"/>
                </a:solidFill>
                <a:latin typeface="Helvetica"/>
                <a:ea typeface="Helvetica"/>
                <a:cs typeface="Helvetica"/>
                <a:sym typeface="Helvetica"/>
              </a:defRPr>
            </a:pPr>
            <a:r>
              <a:t>            MobileServiceInvalidOperationException exep = null;                           </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try</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items = await toTable.ToCollectionAsync();             // get the data from the Azure databases, Depend on this way i can add the update remove</a:t>
            </a:r>
          </a:p>
          <a:p>
            <a:pPr marL="0" indent="0" defTabSz="310895">
              <a:spcBef>
                <a:spcPts val="0"/>
              </a:spcBef>
              <a:buClrTx/>
              <a:buSzTx/>
              <a:buFontTx/>
              <a:buNone/>
              <a:defRPr sz="1224">
                <a:solidFill>
                  <a:srgbClr val="8936FF"/>
                </a:solidFill>
                <a:latin typeface="Helvetica"/>
                <a:ea typeface="Helvetica"/>
                <a:cs typeface="Helvetica"/>
                <a:sym typeface="Helvetica"/>
              </a:defRPr>
            </a:pPr>
            <a:r>
              <a:t>                                                                                                // and so on functionality.</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r>
              <a:t>            catch (MobileServiceInvalidOperationException ex)</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r>
              <a:t>                exep = ex;</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if (exep == null) MylistView.DataContext = items;  </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async void update()                                               // update functionality</a:t>
            </a: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a:p>
            <a:pPr marL="0" indent="0" defTabSz="310895">
              <a:spcBef>
                <a:spcPts val="0"/>
              </a:spcBef>
              <a:buClrTx/>
              <a:buSzTx/>
              <a:buFontTx/>
              <a:buNone/>
              <a:defRPr sz="1224">
                <a:solidFill>
                  <a:srgbClr val="8936FF"/>
                </a:solidFill>
                <a:latin typeface="Helvetica"/>
                <a:ea typeface="Helvetica"/>
                <a:cs typeface="Helvetica"/>
                <a:sym typeface="Helvetica"/>
              </a:defRPr>
            </a:pPr>
            <a:r>
              <a:t>            MobileServiceInvalidOperationException exep = null;</a:t>
            </a:r>
          </a:p>
          <a:p>
            <a:pPr marL="0" indent="0" defTabSz="310895">
              <a:spcBef>
                <a:spcPts val="0"/>
              </a:spcBef>
              <a:buClrTx/>
              <a:buSzTx/>
              <a:buFontTx/>
              <a:buNone/>
              <a:defRPr sz="1224">
                <a:solidFill>
                  <a:srgbClr val="8936FF"/>
                </a:solidFill>
                <a:latin typeface="Helvetica"/>
                <a:ea typeface="Helvetica"/>
                <a:cs typeface="Helvetica"/>
                <a:sym typeface="Helvetica"/>
              </a:defRPr>
            </a:pPr>
            <a:r>
              <a:t>            string info = intype.Text;</a:t>
            </a: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p>
          <a:p>
            <a:pPr marL="0" indent="0" defTabSz="310895">
              <a:spcBef>
                <a:spcPts val="0"/>
              </a:spcBef>
              <a:buClrTx/>
              <a:buSzTx/>
              <a:buFontTx/>
              <a:buNone/>
              <a:defRPr sz="1224">
                <a:solidFill>
                  <a:srgbClr val="8936FF"/>
                </a:solidFill>
                <a:latin typeface="Helvetica"/>
                <a:ea typeface="Helvetica"/>
                <a:cs typeface="Helvetica"/>
                <a:sym typeface="Helvetica"/>
              </a:defRPr>
            </a:pPr>
            <a:r>
              <a:t>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5" name="Text"/>
          <p:cNvSpPr txBox="1"/>
          <p:nvPr>
            <p:ph type="body" idx="13"/>
          </p:nvPr>
        </p:nvSpPr>
        <p:spPr>
          <a:prstGeom prst="rect">
            <a:avLst/>
          </a:prstGeom>
        </p:spPr>
        <p:txBody>
          <a:bodyPr/>
          <a:lstStyle/>
          <a:p>
            <a:pPr/>
            <a:r>
              <a:t>Text</a:t>
            </a:r>
          </a:p>
        </p:txBody>
      </p:sp>
      <p:sp>
        <p:nvSpPr>
          <p:cNvPr id="226" name="&lt;Border Background=&quot;LightBlue&quot; Grid.ColumnSpan=&quot;3&quot; Height=&quot;40&quot; BorderThickness=&quot;1&quot; VerticalAlignment=&quot;Top&quot;&gt;…"/>
          <p:cNvSpPr txBox="1"/>
          <p:nvPr>
            <p:ph type="body" idx="1"/>
          </p:nvPr>
        </p:nvSpPr>
        <p:spPr>
          <a:xfrm>
            <a:off x="406400" y="1471711"/>
            <a:ext cx="12192000" cy="7380189"/>
          </a:xfrm>
          <a:prstGeom prst="rect">
            <a:avLst/>
          </a:prstGeom>
        </p:spPr>
        <p:txBody>
          <a:bodyPr/>
          <a:lstStyle/>
          <a:p>
            <a:pPr marL="0" indent="0" defTabSz="457200">
              <a:spcBef>
                <a:spcPts val="0"/>
              </a:spcBef>
              <a:buClrTx/>
              <a:buSzTx/>
              <a:buFontTx/>
              <a:buNone/>
              <a:defRPr sz="1450">
                <a:solidFill>
                  <a:srgbClr val="FF2600"/>
                </a:solidFill>
                <a:latin typeface="Helvetica"/>
                <a:ea typeface="Helvetica"/>
                <a:cs typeface="Helvetica"/>
                <a:sym typeface="Helvetica"/>
              </a:defRPr>
            </a:pPr>
            <a:r>
              <a:rPr>
                <a:solidFill>
                  <a:srgbClr val="0433FF"/>
                </a:solidFill>
              </a:rPr>
              <a:t>&lt;</a:t>
            </a:r>
            <a:r>
              <a:rPr>
                <a:solidFill>
                  <a:srgbClr val="B4261A"/>
                </a:solidFill>
              </a:rPr>
              <a:t>Border</a:t>
            </a:r>
            <a:r>
              <a:t> Background</a:t>
            </a:r>
            <a:r>
              <a:rPr>
                <a:solidFill>
                  <a:srgbClr val="0433FF"/>
                </a:solidFill>
              </a:rPr>
              <a:t>="LightBlue"</a:t>
            </a:r>
            <a:r>
              <a:t> Grid.ColumnSpan</a:t>
            </a:r>
            <a:r>
              <a:rPr>
                <a:solidFill>
                  <a:srgbClr val="0433FF"/>
                </a:solidFill>
              </a:rPr>
              <a:t>="3"</a:t>
            </a:r>
            <a:r>
              <a:t> Height</a:t>
            </a:r>
            <a:r>
              <a:rPr>
                <a:solidFill>
                  <a:srgbClr val="0433FF"/>
                </a:solidFill>
              </a:rPr>
              <a:t>="40"</a:t>
            </a:r>
            <a:r>
              <a:t> BorderThickness</a:t>
            </a:r>
            <a:r>
              <a:rPr>
                <a:solidFill>
                  <a:srgbClr val="0433FF"/>
                </a:solidFill>
              </a:rPr>
              <a:t>="1"</a:t>
            </a:r>
            <a:r>
              <a:t> VerticalAlignment</a:t>
            </a:r>
            <a:r>
              <a:rPr>
                <a:solidFill>
                  <a:srgbClr val="0433FF"/>
                </a:solidFill>
              </a:rPr>
              <a:t>="Top"&gt;</a:t>
            </a:r>
            <a:endParaRPr>
              <a:solidFill>
                <a:srgbClr val="000000"/>
              </a:solidFill>
            </a:endParaRP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TextBlock</a:t>
            </a:r>
            <a:r>
              <a:rPr>
                <a:solidFill>
                  <a:srgbClr val="FF2600"/>
                </a:solidFill>
              </a:rPr>
              <a:t> Grid.Column</a:t>
            </a:r>
            <a:r>
              <a:rPr>
                <a:solidFill>
                  <a:srgbClr val="0433FF"/>
                </a:solidFill>
              </a:rPr>
              <a:t>="1"</a:t>
            </a:r>
            <a:r>
              <a:rPr>
                <a:solidFill>
                  <a:srgbClr val="FF2600"/>
                </a:solidFill>
              </a:rPr>
              <a:t> Text</a:t>
            </a:r>
            <a:r>
              <a:rPr>
                <a:solidFill>
                  <a:srgbClr val="0433FF"/>
                </a:solidFill>
              </a:rPr>
              <a:t>="{</a:t>
            </a:r>
            <a:r>
              <a:rPr>
                <a:solidFill>
                  <a:srgbClr val="B4261A"/>
                </a:solidFill>
              </a:rPr>
              <a:t>Binding</a:t>
            </a:r>
            <a:r>
              <a:rPr>
                <a:solidFill>
                  <a:srgbClr val="FF2600"/>
                </a:solidFill>
              </a:rPr>
              <a:t> Path</a:t>
            </a:r>
            <a:r>
              <a:rPr>
                <a:solidFill>
                  <a:srgbClr val="0433FF"/>
                </a:solidFill>
              </a:rPr>
              <a:t>=address}"</a:t>
            </a:r>
            <a:r>
              <a:t> </a:t>
            </a:r>
            <a:r>
              <a:rPr>
                <a:solidFill>
                  <a:srgbClr val="FF2600"/>
                </a:solidFill>
              </a:rPr>
              <a:t> HorizontalAlignment</a:t>
            </a:r>
            <a:r>
              <a:rPr>
                <a:solidFill>
                  <a:srgbClr val="0433FF"/>
                </a:solidFill>
              </a:rPr>
              <a:t>="Center"</a:t>
            </a:r>
            <a:r>
              <a:rPr>
                <a:solidFill>
                  <a:srgbClr val="FF2600"/>
                </a:solidFill>
              </a:rPr>
              <a:t> VerticalAlignment</a:t>
            </a:r>
            <a:r>
              <a:rPr>
                <a:solidFill>
                  <a:srgbClr val="0433FF"/>
                </a:solidFill>
              </a:rPr>
              <a:t>="Center"</a:t>
            </a:r>
            <a:r>
              <a:rPr>
                <a:solidFill>
                  <a:srgbClr val="FF2600"/>
                </a:solidFill>
              </a:rPr>
              <a:t> TextAlignment</a:t>
            </a:r>
            <a:r>
              <a:rPr>
                <a:solidFill>
                  <a:srgbClr val="0433FF"/>
                </a:solidFill>
              </a:rPr>
              <a:t>="Center"</a:t>
            </a:r>
            <a:r>
              <a:rPr>
                <a:solidFill>
                  <a:srgbClr val="FF2600"/>
                </a:solidFill>
              </a:rPr>
              <a:t> Width</a:t>
            </a:r>
            <a:r>
              <a:rPr>
                <a:solidFill>
                  <a:srgbClr val="0433FF"/>
                </a:solidFill>
              </a:rPr>
              <a:t>="150"&gt;&lt;/</a:t>
            </a:r>
            <a:r>
              <a:rPr>
                <a:solidFill>
                  <a:srgbClr val="B4261A"/>
                </a:solidFill>
              </a:rPr>
              <a:t>TextBlock</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FF2600"/>
                </a:solidFill>
              </a:rPr>
              <a:t> Background</a:t>
            </a:r>
            <a:r>
              <a:rPr>
                <a:solidFill>
                  <a:srgbClr val="0433FF"/>
                </a:solidFill>
              </a:rPr>
              <a:t>="LightBlue"</a:t>
            </a:r>
            <a:r>
              <a:rPr>
                <a:solidFill>
                  <a:srgbClr val="FF2600"/>
                </a:solidFill>
              </a:rPr>
              <a:t> Grid.ColumnSpan</a:t>
            </a:r>
            <a:r>
              <a:rPr>
                <a:solidFill>
                  <a:srgbClr val="0433FF"/>
                </a:solidFill>
              </a:rPr>
              <a:t>="3"</a:t>
            </a:r>
            <a:r>
              <a:rPr>
                <a:solidFill>
                  <a:srgbClr val="FF2600"/>
                </a:solidFill>
              </a:rPr>
              <a:t> Height</a:t>
            </a:r>
            <a:r>
              <a:rPr>
                <a:solidFill>
                  <a:srgbClr val="0433FF"/>
                </a:solidFill>
              </a:rPr>
              <a:t>="40"</a:t>
            </a:r>
            <a:r>
              <a:rPr>
                <a:solidFill>
                  <a:srgbClr val="FF2600"/>
                </a:solidFill>
              </a:rPr>
              <a:t> BorderThickness</a:t>
            </a:r>
            <a:r>
              <a:rPr>
                <a:solidFill>
                  <a:srgbClr val="0433FF"/>
                </a:solidFill>
              </a:rPr>
              <a:t>="1"</a:t>
            </a:r>
            <a:r>
              <a:rPr>
                <a:solidFill>
                  <a:srgbClr val="FF2600"/>
                </a:solidFill>
              </a:rPr>
              <a:t> VerticalAlignment</a:t>
            </a:r>
            <a:r>
              <a:rPr>
                <a:solidFill>
                  <a:srgbClr val="0433FF"/>
                </a:solidFill>
              </a:rPr>
              <a:t>="Top"&gt;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TextBlock</a:t>
            </a:r>
            <a:r>
              <a:rPr>
                <a:solidFill>
                  <a:srgbClr val="FF2600"/>
                </a:solidFill>
              </a:rPr>
              <a:t> Grid.Column</a:t>
            </a:r>
            <a:r>
              <a:rPr>
                <a:solidFill>
                  <a:srgbClr val="0433FF"/>
                </a:solidFill>
              </a:rPr>
              <a:t>="1"</a:t>
            </a:r>
            <a:r>
              <a:rPr>
                <a:solidFill>
                  <a:srgbClr val="FF2600"/>
                </a:solidFill>
              </a:rPr>
              <a:t> Text</a:t>
            </a:r>
            <a:r>
              <a:rPr>
                <a:solidFill>
                  <a:srgbClr val="0433FF"/>
                </a:solidFill>
              </a:rPr>
              <a:t>="{</a:t>
            </a:r>
            <a:r>
              <a:rPr>
                <a:solidFill>
                  <a:srgbClr val="B4261A"/>
                </a:solidFill>
              </a:rPr>
              <a:t>Binding</a:t>
            </a:r>
            <a:r>
              <a:rPr>
                <a:solidFill>
                  <a:srgbClr val="FF2600"/>
                </a:solidFill>
              </a:rPr>
              <a:t> Path</a:t>
            </a:r>
            <a:r>
              <a:rPr>
                <a:solidFill>
                  <a:srgbClr val="0433FF"/>
                </a:solidFill>
              </a:rPr>
              <a:t>=phonenumber}"</a:t>
            </a:r>
            <a:r>
              <a:rPr>
                <a:solidFill>
                  <a:srgbClr val="FF2600"/>
                </a:solidFill>
              </a:rPr>
              <a:t> HorizontalAlignment</a:t>
            </a:r>
            <a:r>
              <a:rPr>
                <a:solidFill>
                  <a:srgbClr val="0433FF"/>
                </a:solidFill>
              </a:rPr>
              <a:t>="Center"</a:t>
            </a:r>
            <a:r>
              <a:rPr>
                <a:solidFill>
                  <a:srgbClr val="FF2600"/>
                </a:solidFill>
              </a:rPr>
              <a:t> VerticalAlignment</a:t>
            </a:r>
            <a:r>
              <a:rPr>
                <a:solidFill>
                  <a:srgbClr val="0433FF"/>
                </a:solidFill>
              </a:rPr>
              <a:t>="Center"</a:t>
            </a:r>
            <a:r>
              <a:rPr>
                <a:solidFill>
                  <a:srgbClr val="FF2600"/>
                </a:solidFill>
              </a:rPr>
              <a:t> TextAlignment</a:t>
            </a:r>
            <a:r>
              <a:rPr>
                <a:solidFill>
                  <a:srgbClr val="0433FF"/>
                </a:solidFill>
              </a:rPr>
              <a:t>="Center"</a:t>
            </a:r>
            <a:r>
              <a:rPr>
                <a:solidFill>
                  <a:srgbClr val="FF2600"/>
                </a:solidFill>
              </a:rPr>
              <a:t> Width</a:t>
            </a:r>
            <a:r>
              <a:rPr>
                <a:solidFill>
                  <a:srgbClr val="0433FF"/>
                </a:solidFill>
              </a:rPr>
              <a:t>="150"&gt;&lt;/</a:t>
            </a:r>
            <a:r>
              <a:rPr>
                <a:solidFill>
                  <a:srgbClr val="B4261A"/>
                </a:solidFill>
              </a:rPr>
              <a:t>TextBlock</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FF2600"/>
                </a:solidFill>
              </a:rPr>
              <a:t> Background</a:t>
            </a:r>
            <a:r>
              <a:rPr>
                <a:solidFill>
                  <a:srgbClr val="0433FF"/>
                </a:solidFill>
              </a:rPr>
              <a:t>="LightBlue"</a:t>
            </a:r>
            <a:r>
              <a:rPr>
                <a:solidFill>
                  <a:srgbClr val="FF2600"/>
                </a:solidFill>
              </a:rPr>
              <a:t> Grid.ColumnSpan</a:t>
            </a:r>
            <a:r>
              <a:rPr>
                <a:solidFill>
                  <a:srgbClr val="0433FF"/>
                </a:solidFill>
              </a:rPr>
              <a:t>="3"</a:t>
            </a:r>
            <a:r>
              <a:rPr>
                <a:solidFill>
                  <a:srgbClr val="FF2600"/>
                </a:solidFill>
              </a:rPr>
              <a:t> Height</a:t>
            </a:r>
            <a:r>
              <a:rPr>
                <a:solidFill>
                  <a:srgbClr val="0433FF"/>
                </a:solidFill>
              </a:rPr>
              <a:t>="40"</a:t>
            </a:r>
            <a:r>
              <a:rPr>
                <a:solidFill>
                  <a:srgbClr val="FF2600"/>
                </a:solidFill>
              </a:rPr>
              <a:t> BorderThickness</a:t>
            </a:r>
            <a:r>
              <a:rPr>
                <a:solidFill>
                  <a:srgbClr val="0433FF"/>
                </a:solidFill>
              </a:rPr>
              <a:t>="1"</a:t>
            </a:r>
            <a:r>
              <a:rPr>
                <a:solidFill>
                  <a:srgbClr val="FF2600"/>
                </a:solidFill>
              </a:rPr>
              <a:t> VerticalAlignment</a:t>
            </a:r>
            <a:r>
              <a:rPr>
                <a:solidFill>
                  <a:srgbClr val="0433FF"/>
                </a:solidFill>
              </a:rPr>
              <a:t>="Top"&gt;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TextBlock</a:t>
            </a:r>
            <a:r>
              <a:rPr>
                <a:solidFill>
                  <a:srgbClr val="FF2600"/>
                </a:solidFill>
              </a:rPr>
              <a:t> Grid.Column</a:t>
            </a:r>
            <a:r>
              <a:rPr>
                <a:solidFill>
                  <a:srgbClr val="0433FF"/>
                </a:solidFill>
              </a:rPr>
              <a:t>="1"</a:t>
            </a:r>
            <a:r>
              <a:rPr>
                <a:solidFill>
                  <a:srgbClr val="FF2600"/>
                </a:solidFill>
              </a:rPr>
              <a:t> Text</a:t>
            </a:r>
            <a:r>
              <a:rPr>
                <a:solidFill>
                  <a:srgbClr val="0433FF"/>
                </a:solidFill>
              </a:rPr>
              <a:t>="{</a:t>
            </a:r>
            <a:r>
              <a:rPr>
                <a:solidFill>
                  <a:srgbClr val="B4261A"/>
                </a:solidFill>
              </a:rPr>
              <a:t>Binding</a:t>
            </a:r>
            <a:r>
              <a:rPr>
                <a:solidFill>
                  <a:srgbClr val="FF2600"/>
                </a:solidFill>
              </a:rPr>
              <a:t> Path</a:t>
            </a:r>
            <a:r>
              <a:rPr>
                <a:solidFill>
                  <a:srgbClr val="0433FF"/>
                </a:solidFill>
              </a:rPr>
              <a:t>=quantity}"</a:t>
            </a:r>
            <a:r>
              <a:rPr>
                <a:solidFill>
                  <a:srgbClr val="FF2600"/>
                </a:solidFill>
              </a:rPr>
              <a:t> HorizontalAlignment</a:t>
            </a:r>
            <a:r>
              <a:rPr>
                <a:solidFill>
                  <a:srgbClr val="0433FF"/>
                </a:solidFill>
              </a:rPr>
              <a:t>="Center"</a:t>
            </a:r>
            <a:r>
              <a:rPr>
                <a:solidFill>
                  <a:srgbClr val="FF2600"/>
                </a:solidFill>
              </a:rPr>
              <a:t> VerticalAlignment</a:t>
            </a:r>
            <a:r>
              <a:rPr>
                <a:solidFill>
                  <a:srgbClr val="0433FF"/>
                </a:solidFill>
              </a:rPr>
              <a:t>="Center"</a:t>
            </a:r>
            <a:r>
              <a:rPr>
                <a:solidFill>
                  <a:srgbClr val="FF2600"/>
                </a:solidFill>
              </a:rPr>
              <a:t> TextAlignment</a:t>
            </a:r>
            <a:r>
              <a:rPr>
                <a:solidFill>
                  <a:srgbClr val="0433FF"/>
                </a:solidFill>
              </a:rPr>
              <a:t>="Center"</a:t>
            </a:r>
            <a:r>
              <a:rPr>
                <a:solidFill>
                  <a:srgbClr val="FF2600"/>
                </a:solidFill>
              </a:rPr>
              <a:t> Width</a:t>
            </a:r>
            <a:r>
              <a:rPr>
                <a:solidFill>
                  <a:srgbClr val="0433FF"/>
                </a:solidFill>
              </a:rPr>
              <a:t>="50"&gt;&lt;/</a:t>
            </a:r>
            <a:r>
              <a:rPr>
                <a:solidFill>
                  <a:srgbClr val="B4261A"/>
                </a:solidFill>
              </a:rPr>
              <a:t>TextBlock</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FF2600"/>
                </a:solidFill>
              </a:rPr>
              <a:t> Background</a:t>
            </a:r>
            <a:r>
              <a:rPr>
                <a:solidFill>
                  <a:srgbClr val="0433FF"/>
                </a:solidFill>
              </a:rPr>
              <a:t>="LightBlue"</a:t>
            </a:r>
            <a:r>
              <a:rPr>
                <a:solidFill>
                  <a:srgbClr val="FF2600"/>
                </a:solidFill>
              </a:rPr>
              <a:t> Grid.ColumnSpan</a:t>
            </a:r>
            <a:r>
              <a:rPr>
                <a:solidFill>
                  <a:srgbClr val="0433FF"/>
                </a:solidFill>
              </a:rPr>
              <a:t>="3"</a:t>
            </a:r>
            <a:r>
              <a:rPr>
                <a:solidFill>
                  <a:srgbClr val="FF2600"/>
                </a:solidFill>
              </a:rPr>
              <a:t> Height</a:t>
            </a:r>
            <a:r>
              <a:rPr>
                <a:solidFill>
                  <a:srgbClr val="0433FF"/>
                </a:solidFill>
              </a:rPr>
              <a:t>="40"</a:t>
            </a:r>
            <a:r>
              <a:rPr>
                <a:solidFill>
                  <a:srgbClr val="FF2600"/>
                </a:solidFill>
              </a:rPr>
              <a:t> BorderThickness</a:t>
            </a:r>
            <a:r>
              <a:rPr>
                <a:solidFill>
                  <a:srgbClr val="0433FF"/>
                </a:solidFill>
              </a:rPr>
              <a:t>="1"</a:t>
            </a:r>
            <a:r>
              <a:rPr>
                <a:solidFill>
                  <a:srgbClr val="FF2600"/>
                </a:solidFill>
              </a:rPr>
              <a:t> VerticalAlignment</a:t>
            </a:r>
            <a:r>
              <a:rPr>
                <a:solidFill>
                  <a:srgbClr val="0433FF"/>
                </a:solidFill>
              </a:rPr>
              <a:t>="Top"&gt;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TextBlock</a:t>
            </a:r>
            <a:r>
              <a:rPr>
                <a:solidFill>
                  <a:srgbClr val="FF2600"/>
                </a:solidFill>
              </a:rPr>
              <a:t> Grid.Column</a:t>
            </a:r>
            <a:r>
              <a:rPr>
                <a:solidFill>
                  <a:srgbClr val="0433FF"/>
                </a:solidFill>
              </a:rPr>
              <a:t>="2"</a:t>
            </a:r>
            <a:r>
              <a:rPr>
                <a:solidFill>
                  <a:srgbClr val="FF2600"/>
                </a:solidFill>
              </a:rPr>
              <a:t> Text</a:t>
            </a:r>
            <a:r>
              <a:rPr>
                <a:solidFill>
                  <a:srgbClr val="0433FF"/>
                </a:solidFill>
              </a:rPr>
              <a:t>="{</a:t>
            </a:r>
            <a:r>
              <a:rPr>
                <a:solidFill>
                  <a:srgbClr val="B4261A"/>
                </a:solidFill>
              </a:rPr>
              <a:t>Binding</a:t>
            </a:r>
            <a:r>
              <a:rPr>
                <a:solidFill>
                  <a:srgbClr val="FF2600"/>
                </a:solidFill>
              </a:rPr>
              <a:t> Path</a:t>
            </a:r>
            <a:r>
              <a:rPr>
                <a:solidFill>
                  <a:srgbClr val="0433FF"/>
                </a:solidFill>
              </a:rPr>
              <a:t>=Id}"</a:t>
            </a:r>
            <a:r>
              <a:rPr>
                <a:solidFill>
                  <a:srgbClr val="FF2600"/>
                </a:solidFill>
              </a:rPr>
              <a:t> HorizontalAlignment</a:t>
            </a:r>
            <a:r>
              <a:rPr>
                <a:solidFill>
                  <a:srgbClr val="0433FF"/>
                </a:solidFill>
              </a:rPr>
              <a:t>="Center"</a:t>
            </a:r>
            <a:r>
              <a:rPr>
                <a:solidFill>
                  <a:srgbClr val="FF2600"/>
                </a:solidFill>
              </a:rPr>
              <a:t> VerticalAlignment</a:t>
            </a:r>
            <a:r>
              <a:rPr>
                <a:solidFill>
                  <a:srgbClr val="0433FF"/>
                </a:solidFill>
              </a:rPr>
              <a:t>="Center"</a:t>
            </a:r>
            <a:r>
              <a:rPr>
                <a:solidFill>
                  <a:srgbClr val="FF2600"/>
                </a:solidFill>
              </a:rPr>
              <a:t> TextAlignment</a:t>
            </a:r>
            <a:r>
              <a:rPr>
                <a:solidFill>
                  <a:srgbClr val="0433FF"/>
                </a:solidFill>
              </a:rPr>
              <a:t>="Center"</a:t>
            </a:r>
            <a:r>
              <a:rPr>
                <a:solidFill>
                  <a:srgbClr val="FF2600"/>
                </a:solidFill>
              </a:rPr>
              <a:t> Width</a:t>
            </a:r>
            <a:r>
              <a:rPr>
                <a:solidFill>
                  <a:srgbClr val="0433FF"/>
                </a:solidFill>
              </a:rPr>
              <a:t>="320"&gt;&lt;/</a:t>
            </a:r>
            <a:r>
              <a:rPr>
                <a:solidFill>
                  <a:srgbClr val="B4261A"/>
                </a:solidFill>
              </a:rPr>
              <a:t>TextBlock</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FF2600"/>
                </a:solidFill>
              </a:rPr>
              <a:t> Background</a:t>
            </a:r>
            <a:r>
              <a:rPr>
                <a:solidFill>
                  <a:srgbClr val="0433FF"/>
                </a:solidFill>
              </a:rPr>
              <a:t>="LightBlue"</a:t>
            </a:r>
            <a:r>
              <a:rPr>
                <a:solidFill>
                  <a:srgbClr val="FF2600"/>
                </a:solidFill>
              </a:rPr>
              <a:t> Grid.ColumnSpan</a:t>
            </a:r>
            <a:r>
              <a:rPr>
                <a:solidFill>
                  <a:srgbClr val="0433FF"/>
                </a:solidFill>
              </a:rPr>
              <a:t>="3"</a:t>
            </a:r>
            <a:r>
              <a:rPr>
                <a:solidFill>
                  <a:srgbClr val="FF2600"/>
                </a:solidFill>
              </a:rPr>
              <a:t> Height</a:t>
            </a:r>
            <a:r>
              <a:rPr>
                <a:solidFill>
                  <a:srgbClr val="0433FF"/>
                </a:solidFill>
              </a:rPr>
              <a:t>="40"</a:t>
            </a:r>
            <a:r>
              <a:rPr>
                <a:solidFill>
                  <a:srgbClr val="FF2600"/>
                </a:solidFill>
              </a:rPr>
              <a:t> BorderThickness</a:t>
            </a:r>
            <a:r>
              <a:rPr>
                <a:solidFill>
                  <a:srgbClr val="0433FF"/>
                </a:solidFill>
              </a:rPr>
              <a:t>="1"</a:t>
            </a:r>
            <a:r>
              <a:rPr>
                <a:solidFill>
                  <a:srgbClr val="FF2600"/>
                </a:solidFill>
              </a:rPr>
              <a:t> VerticalAlignment</a:t>
            </a:r>
            <a:r>
              <a:rPr>
                <a:solidFill>
                  <a:srgbClr val="0433FF"/>
                </a:solidFill>
              </a:rPr>
              <a:t>="Top"&gt;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TextBlock</a:t>
            </a:r>
            <a:r>
              <a:rPr>
                <a:solidFill>
                  <a:srgbClr val="FF2600"/>
                </a:solidFill>
              </a:rPr>
              <a:t> Grid.Column</a:t>
            </a:r>
            <a:r>
              <a:rPr>
                <a:solidFill>
                  <a:srgbClr val="0433FF"/>
                </a:solidFill>
              </a:rPr>
              <a:t>="1"</a:t>
            </a:r>
            <a:r>
              <a:rPr>
                <a:solidFill>
                  <a:srgbClr val="FF2600"/>
                </a:solidFill>
              </a:rPr>
              <a:t> Text</a:t>
            </a:r>
            <a:r>
              <a:rPr>
                <a:solidFill>
                  <a:srgbClr val="0433FF"/>
                </a:solidFill>
              </a:rPr>
              <a:t>="{</a:t>
            </a:r>
            <a:r>
              <a:rPr>
                <a:solidFill>
                  <a:srgbClr val="B4261A"/>
                </a:solidFill>
              </a:rPr>
              <a:t>Binding</a:t>
            </a:r>
            <a:r>
              <a:rPr>
                <a:solidFill>
                  <a:srgbClr val="FF2600"/>
                </a:solidFill>
              </a:rPr>
              <a:t> Path</a:t>
            </a:r>
            <a:r>
              <a:rPr>
                <a:solidFill>
                  <a:srgbClr val="0433FF"/>
                </a:solidFill>
              </a:rPr>
              <a:t>=status}"</a:t>
            </a:r>
            <a:r>
              <a:rPr>
                <a:solidFill>
                  <a:srgbClr val="FF2600"/>
                </a:solidFill>
              </a:rPr>
              <a:t> HorizontalAlignment</a:t>
            </a:r>
            <a:r>
              <a:rPr>
                <a:solidFill>
                  <a:srgbClr val="0433FF"/>
                </a:solidFill>
              </a:rPr>
              <a:t>="Center"</a:t>
            </a:r>
            <a:r>
              <a:rPr>
                <a:solidFill>
                  <a:srgbClr val="FF2600"/>
                </a:solidFill>
              </a:rPr>
              <a:t> VerticalAlignment</a:t>
            </a:r>
            <a:r>
              <a:rPr>
                <a:solidFill>
                  <a:srgbClr val="0433FF"/>
                </a:solidFill>
              </a:rPr>
              <a:t>="Center"</a:t>
            </a:r>
            <a:r>
              <a:rPr>
                <a:solidFill>
                  <a:srgbClr val="FF2600"/>
                </a:solidFill>
              </a:rPr>
              <a:t> TextAlignment</a:t>
            </a:r>
            <a:r>
              <a:rPr>
                <a:solidFill>
                  <a:srgbClr val="0433FF"/>
                </a:solidFill>
              </a:rPr>
              <a:t>="Center"</a:t>
            </a:r>
            <a:r>
              <a:rPr>
                <a:solidFill>
                  <a:srgbClr val="FF2600"/>
                </a:solidFill>
              </a:rPr>
              <a:t> Width</a:t>
            </a:r>
            <a:r>
              <a:rPr>
                <a:solidFill>
                  <a:srgbClr val="0433FF"/>
                </a:solidFill>
              </a:rPr>
              <a:t>="50"&gt;&lt;/</a:t>
            </a:r>
            <a:r>
              <a:rPr>
                <a:solidFill>
                  <a:srgbClr val="B4261A"/>
                </a:solidFill>
              </a:rPr>
              <a:t>TextBlock</a:t>
            </a:r>
            <a:r>
              <a:rPr>
                <a:solidFill>
                  <a:srgbClr val="0433FF"/>
                </a:solidFill>
              </a:rPr>
              <a:t>&gt;</a:t>
            </a:r>
          </a:p>
          <a:p>
            <a:pPr marL="0" indent="0" defTabSz="457200">
              <a:spcBef>
                <a:spcPts val="0"/>
              </a:spcBef>
              <a:buClrTx/>
              <a:buSzTx/>
              <a:buFontTx/>
              <a:buNone/>
              <a:defRPr sz="1450">
                <a:solidFill>
                  <a:srgbClr val="000000"/>
                </a:solidFill>
                <a:latin typeface="Helvetica"/>
                <a:ea typeface="Helvetica"/>
                <a:cs typeface="Helvetica"/>
                <a:sym typeface="Helvetica"/>
              </a:defRPr>
            </a:pPr>
            <a:r>
              <a:t>                        </a:t>
            </a:r>
            <a:r>
              <a:rPr>
                <a:solidFill>
                  <a:srgbClr val="0433FF"/>
                </a:solidFill>
              </a:rPr>
              <a:t>&lt;/</a:t>
            </a:r>
            <a:r>
              <a:rPr>
                <a:solidFill>
                  <a:srgbClr val="B4261A"/>
                </a:solidFill>
              </a:rPr>
              <a:t>Border</a:t>
            </a:r>
            <a:r>
              <a:rPr>
                <a:solidFill>
                  <a:srgbClr val="0433FF"/>
                </a:solidFill>
              </a:rPr>
              <a:t>&gt;</a:t>
            </a:r>
            <a:endParaRPr>
              <a:solidFill>
                <a:srgbClr val="0433FF"/>
              </a:solidFill>
            </a:endParaRPr>
          </a:p>
          <a:p>
            <a:pPr marL="0" indent="0" defTabSz="457200">
              <a:spcBef>
                <a:spcPts val="0"/>
              </a:spcBef>
              <a:buClrTx/>
              <a:buSzTx/>
              <a:buFontTx/>
              <a:buNone/>
              <a:defRPr sz="1450">
                <a:solidFill>
                  <a:srgbClr val="000000"/>
                </a:solidFill>
                <a:latin typeface="Helvetica"/>
                <a:ea typeface="Helvetica"/>
                <a:cs typeface="Helvetica"/>
                <a:sym typeface="Helvetica"/>
              </a:defRPr>
            </a:pPr>
            <a:endParaRPr>
              <a:solidFill>
                <a:srgbClr val="0433FF"/>
              </a:solidFill>
            </a:endParaRPr>
          </a:p>
          <a:p>
            <a:pPr marL="0" indent="0" defTabSz="457200">
              <a:spcBef>
                <a:spcPts val="0"/>
              </a:spcBef>
              <a:buClrTx/>
              <a:buSzTx/>
              <a:buFontTx/>
              <a:buNone/>
              <a:defRPr sz="1450">
                <a:solidFill>
                  <a:srgbClr val="000000"/>
                </a:solidFill>
                <a:latin typeface="Helvetica"/>
                <a:ea typeface="Helvetica"/>
                <a:cs typeface="Helvetica"/>
                <a:sym typeface="Helvetica"/>
              </a:defRPr>
            </a:pPr>
            <a:endParaRPr>
              <a:solidFill>
                <a:srgbClr val="0433FF"/>
              </a:solidFill>
            </a:endParaRPr>
          </a:p>
          <a:p>
            <a:pPr marL="0" indent="0" defTabSz="457200">
              <a:spcBef>
                <a:spcPts val="0"/>
              </a:spcBef>
              <a:buClrTx/>
              <a:buSzTx/>
              <a:buFontTx/>
              <a:buNone/>
              <a:defRPr sz="1450">
                <a:solidFill>
                  <a:srgbClr val="000000"/>
                </a:solidFill>
                <a:latin typeface="Helvetica"/>
                <a:ea typeface="Helvetica"/>
                <a:cs typeface="Helvetica"/>
                <a:sym typeface="Helvetica"/>
              </a:defRPr>
            </a:pPr>
            <a:endParaRPr>
              <a:solidFill>
                <a:srgbClr val="0433FF"/>
              </a:solidFill>
            </a:endParaRPr>
          </a:p>
          <a:p>
            <a:pPr marL="0" indent="0" defTabSz="457200">
              <a:spcBef>
                <a:spcPts val="0"/>
              </a:spcBef>
              <a:buClrTx/>
              <a:buSzTx/>
              <a:buFontTx/>
              <a:buNone/>
              <a:defRPr sz="1450">
                <a:solidFill>
                  <a:srgbClr val="FAF6FF"/>
                </a:solidFill>
                <a:latin typeface="Helvetica"/>
                <a:ea typeface="Helvetica"/>
                <a:cs typeface="Helvetica"/>
                <a:sym typeface="Helvetica"/>
              </a:defRPr>
            </a:pPr>
            <a:r>
              <a:t>this data binding, the UI directly show data from databases.</a:t>
            </a:r>
            <a:endParaRPr>
              <a:solidFill>
                <a:srgbClr val="0433FF"/>
              </a:solidFill>
            </a:endParaRPr>
          </a:p>
          <a:p>
            <a:pPr marL="0" indent="0" defTabSz="457200">
              <a:spcBef>
                <a:spcPts val="0"/>
              </a:spcBef>
              <a:buClrTx/>
              <a:buSzTx/>
              <a:buFontTx/>
              <a:buNone/>
              <a:defRPr sz="1450">
                <a:solidFill>
                  <a:srgbClr val="000000"/>
                </a:solidFill>
                <a:latin typeface="Helvetica"/>
                <a:ea typeface="Helvetica"/>
                <a:cs typeface="Helvetica"/>
                <a:sym typeface="Helvetica"/>
              </a:defRPr>
            </a:pPr>
            <a:endParaRPr>
              <a:solidFill>
                <a:srgbClr val="0433FF"/>
              </a:solidFill>
            </a:endParaR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8" name="Text"/>
          <p:cNvSpPr txBox="1"/>
          <p:nvPr>
            <p:ph type="body" idx="13"/>
          </p:nvPr>
        </p:nvSpPr>
        <p:spPr>
          <a:prstGeom prst="rect">
            <a:avLst/>
          </a:prstGeom>
        </p:spPr>
        <p:txBody>
          <a:bodyPr/>
          <a:lstStyle/>
          <a:p>
            <a:pPr/>
            <a:r>
              <a:t>Text</a:t>
            </a:r>
          </a:p>
        </p:txBody>
      </p:sp>
      <p:sp>
        <p:nvSpPr>
          <p:cNvPr id="229" name="Video"/>
          <p:cNvSpPr txBox="1"/>
          <p:nvPr>
            <p:ph type="title"/>
          </p:nvPr>
        </p:nvSpPr>
        <p:spPr>
          <a:prstGeom prst="rect">
            <a:avLst/>
          </a:prstGeom>
        </p:spPr>
        <p:txBody>
          <a:bodyPr/>
          <a:lstStyle>
            <a:lvl1pPr defTabSz="467359">
              <a:spcBef>
                <a:spcPts val="2200"/>
              </a:spcBef>
              <a:defRPr sz="4800"/>
            </a:lvl1pPr>
          </a:lstStyle>
          <a:p>
            <a:pPr/>
            <a:r>
              <a:t>Video</a:t>
            </a:r>
          </a:p>
        </p:txBody>
      </p:sp>
      <p:pic>
        <p:nvPicPr>
          <p:cNvPr id="230" name="我的影片.mp4" descr="我的影片.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663961" y="2392157"/>
            <a:ext cx="10047310" cy="5651613"/>
          </a:xfrm>
          <a:prstGeom prst="rect">
            <a:avLst/>
          </a:prstGeom>
          <a:ln w="50800">
            <a:solidFill>
              <a:srgbClr val="000000"/>
            </a:solidFill>
            <a:miter lim="400000"/>
          </a:ln>
          <a:effectLst>
            <a:outerShdw sx="100000" sy="100000" kx="0" ky="0" algn="b" rotWithShape="0" blurRad="50800" dist="63500" dir="2700000">
              <a:srgbClr val="000000">
                <a:alpha val="50000"/>
              </a:srgbClr>
            </a:outerShdw>
            <a:reflection blurRad="0" stA="50000" stPos="0" endA="0" endPos="40000" dist="0" dir="5400000" fadeDir="5400000" sx="100000" sy="-100000" kx="0" ky="0" algn="bl" rotWithShape="0"/>
          </a:effectLst>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7127000"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30"/>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9" name="图像" descr="图像"/>
          <p:cNvPicPr>
            <a:picLocks noChangeAspect="1"/>
          </p:cNvPicPr>
          <p:nvPr>
            <p:ph type="pic" idx="13"/>
          </p:nvPr>
        </p:nvPicPr>
        <p:blipFill>
          <a:blip r:embed="rId2">
            <a:extLst/>
          </a:blip>
          <a:srcRect l="11466" t="129" r="26616" b="129"/>
          <a:stretch>
            <a:fillRect/>
          </a:stretch>
        </p:blipFill>
        <p:spPr>
          <a:prstGeom prst="rect">
            <a:avLst/>
          </a:prstGeom>
        </p:spPr>
      </p:pic>
      <p:sp>
        <p:nvSpPr>
          <p:cNvPr id="170" name="Client introduction"/>
          <p:cNvSpPr txBox="1"/>
          <p:nvPr>
            <p:ph type="title"/>
          </p:nvPr>
        </p:nvSpPr>
        <p:spPr>
          <a:xfrm>
            <a:off x="5892800" y="6432550"/>
            <a:ext cx="6705600" cy="2705101"/>
          </a:xfrm>
          <a:prstGeom prst="rect">
            <a:avLst/>
          </a:prstGeom>
        </p:spPr>
        <p:txBody>
          <a:bodyPr/>
          <a:lstStyle>
            <a:lvl1pPr defTabSz="350520">
              <a:defRPr sz="10200"/>
            </a:lvl1pPr>
          </a:lstStyle>
          <a:p>
            <a:pPr/>
            <a:r>
              <a:t>Client introduction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Presentation"/>
          <p:cNvSpPr txBox="1"/>
          <p:nvPr>
            <p:ph type="body" idx="13"/>
          </p:nvPr>
        </p:nvSpPr>
        <p:spPr>
          <a:prstGeom prst="rect">
            <a:avLst/>
          </a:prstGeom>
        </p:spPr>
        <p:txBody>
          <a:bodyPr/>
          <a:lstStyle/>
          <a:p>
            <a:pPr/>
            <a:r>
              <a:t>Presentation</a:t>
            </a:r>
          </a:p>
        </p:txBody>
      </p:sp>
      <p:sp>
        <p:nvSpPr>
          <p:cNvPr id="173" name="The client is based on android or IOS system, the user can look at the menu UI and post order to Cloud service."/>
          <p:cNvSpPr txBox="1"/>
          <p:nvPr>
            <p:ph type="body" sz="quarter" idx="1"/>
          </p:nvPr>
        </p:nvSpPr>
        <p:spPr>
          <a:xfrm>
            <a:off x="406400" y="7281399"/>
            <a:ext cx="12192000" cy="1570501"/>
          </a:xfrm>
          <a:prstGeom prst="rect">
            <a:avLst/>
          </a:prstGeom>
        </p:spPr>
        <p:txBody>
          <a:bodyPr/>
          <a:lstStyle/>
          <a:p>
            <a:pPr/>
            <a:r>
              <a:t>The client is based on android or IOS system, the user can look at the menu UI and post order to Cloud service.</a:t>
            </a:r>
          </a:p>
        </p:txBody>
      </p:sp>
      <p:pic>
        <p:nvPicPr>
          <p:cNvPr id="174" name="11.png" descr="11.png"/>
          <p:cNvPicPr>
            <a:picLocks noChangeAspect="1"/>
          </p:cNvPicPr>
          <p:nvPr/>
        </p:nvPicPr>
        <p:blipFill>
          <a:blip r:embed="rId2">
            <a:extLst/>
          </a:blip>
          <a:stretch>
            <a:fillRect/>
          </a:stretch>
        </p:blipFill>
        <p:spPr>
          <a:xfrm>
            <a:off x="845987" y="1072183"/>
            <a:ext cx="2424999" cy="4381011"/>
          </a:xfrm>
          <a:prstGeom prst="rect">
            <a:avLst/>
          </a:prstGeom>
          <a:ln w="12700">
            <a:miter lim="400000"/>
          </a:ln>
        </p:spPr>
      </p:pic>
      <p:pic>
        <p:nvPicPr>
          <p:cNvPr id="175" name="13.png" descr="13.png"/>
          <p:cNvPicPr>
            <a:picLocks noChangeAspect="1"/>
          </p:cNvPicPr>
          <p:nvPr/>
        </p:nvPicPr>
        <p:blipFill>
          <a:blip r:embed="rId3">
            <a:extLst/>
          </a:blip>
          <a:stretch>
            <a:fillRect/>
          </a:stretch>
        </p:blipFill>
        <p:spPr>
          <a:xfrm>
            <a:off x="4738037" y="1072183"/>
            <a:ext cx="2512726" cy="4381011"/>
          </a:xfrm>
          <a:prstGeom prst="rect">
            <a:avLst/>
          </a:prstGeom>
          <a:ln w="12700">
            <a:miter lim="400000"/>
          </a:ln>
        </p:spPr>
      </p:pic>
      <p:sp>
        <p:nvSpPr>
          <p:cNvPr id="176" name="箭头"/>
          <p:cNvSpPr/>
          <p:nvPr/>
        </p:nvSpPr>
        <p:spPr>
          <a:xfrm>
            <a:off x="3369511" y="2627688"/>
            <a:ext cx="1270001" cy="1270001"/>
          </a:xfrm>
          <a:prstGeom prst="rightArrow">
            <a:avLst>
              <a:gd name="adj1" fmla="val 32000"/>
              <a:gd name="adj2" fmla="val 64000"/>
            </a:avLst>
          </a:pr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pic>
        <p:nvPicPr>
          <p:cNvPr id="177" name="屏幕快照 2018-04-17 12.17.28.png" descr="屏幕快照 2018-04-17 12.17.28.png"/>
          <p:cNvPicPr>
            <a:picLocks noChangeAspect="1"/>
          </p:cNvPicPr>
          <p:nvPr/>
        </p:nvPicPr>
        <p:blipFill>
          <a:blip r:embed="rId4">
            <a:extLst/>
          </a:blip>
          <a:stretch>
            <a:fillRect/>
          </a:stretch>
        </p:blipFill>
        <p:spPr>
          <a:xfrm>
            <a:off x="8588639" y="1748333"/>
            <a:ext cx="4690318" cy="2398217"/>
          </a:xfrm>
          <a:prstGeom prst="rect">
            <a:avLst/>
          </a:prstGeom>
          <a:ln w="12700">
            <a:miter lim="400000"/>
          </a:ln>
        </p:spPr>
      </p:pic>
      <p:sp>
        <p:nvSpPr>
          <p:cNvPr id="178" name="箭头"/>
          <p:cNvSpPr/>
          <p:nvPr/>
        </p:nvSpPr>
        <p:spPr>
          <a:xfrm>
            <a:off x="7376875" y="2736531"/>
            <a:ext cx="1085652" cy="1052315"/>
          </a:xfrm>
          <a:prstGeom prst="rightArrow">
            <a:avLst>
              <a:gd name="adj1" fmla="val 32000"/>
              <a:gd name="adj2" fmla="val 66028"/>
            </a:avLst>
          </a:pr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Presentation"/>
          <p:cNvSpPr txBox="1"/>
          <p:nvPr>
            <p:ph type="body" idx="13"/>
          </p:nvPr>
        </p:nvSpPr>
        <p:spPr>
          <a:prstGeom prst="rect">
            <a:avLst/>
          </a:prstGeom>
        </p:spPr>
        <p:txBody>
          <a:bodyPr/>
          <a:lstStyle/>
          <a:p>
            <a:pPr/>
            <a:r>
              <a:t>Presentation</a:t>
            </a:r>
          </a:p>
        </p:txBody>
      </p:sp>
      <p:sp>
        <p:nvSpPr>
          <p:cNvPr id="181" name="The explanation of code"/>
          <p:cNvSpPr txBox="1"/>
          <p:nvPr>
            <p:ph type="title"/>
          </p:nvPr>
        </p:nvSpPr>
        <p:spPr>
          <a:prstGeom prst="rect">
            <a:avLst/>
          </a:prstGeom>
        </p:spPr>
        <p:txBody>
          <a:bodyPr/>
          <a:lstStyle>
            <a:lvl1pPr defTabSz="467359">
              <a:spcBef>
                <a:spcPts val="2200"/>
              </a:spcBef>
              <a:defRPr sz="4800"/>
            </a:lvl1pPr>
          </a:lstStyle>
          <a:p>
            <a:pPr/>
            <a:r>
              <a:t>The explanation of code</a:t>
            </a:r>
          </a:p>
        </p:txBody>
      </p:sp>
      <p:sp>
        <p:nvSpPr>
          <p:cNvPr id="182" name="public partial class NewItemPage : ContentPage     {         //connecting the Azure server         public static MobileServiceClient MobileService =    // connect the azure service but coder need established the Azure Web              new MobileServiceClient(                         //service first. The URL is azure service address      &quot;https://ordertable.azurewebsites.net&quot; );…"/>
          <p:cNvSpPr txBox="1"/>
          <p:nvPr>
            <p:ph type="body" idx="1"/>
          </p:nvPr>
        </p:nvSpPr>
        <p:spPr>
          <a:prstGeom prst="rect">
            <a:avLst/>
          </a:prstGeom>
        </p:spPr>
        <p:txBody>
          <a:bodyPr/>
          <a:lstStyle/>
          <a:p>
            <a:pPr lvl="4" marL="0" indent="0" defTabSz="457200">
              <a:spcBef>
                <a:spcPts val="0"/>
              </a:spcBef>
              <a:buClrTx/>
              <a:buSzTx/>
              <a:buFontTx/>
              <a:buNone/>
              <a:defRPr sz="1200">
                <a:solidFill>
                  <a:srgbClr val="EADF86"/>
                </a:solidFill>
                <a:latin typeface="Menlo"/>
                <a:ea typeface="Menlo"/>
                <a:cs typeface="Menlo"/>
                <a:sym typeface="Menlo"/>
              </a:defRPr>
            </a:pPr>
            <a:r>
              <a:rPr>
                <a:solidFill>
                  <a:srgbClr val="5BD1BE"/>
                </a:solidFill>
              </a:rPr>
              <a:t>  </a:t>
            </a:r>
            <a:r>
              <a:rPr>
                <a:solidFill>
                  <a:srgbClr val="83AED8"/>
                </a:solidFill>
              </a:rPr>
              <a:t>public</a:t>
            </a:r>
            <a:r>
              <a:rPr>
                <a:solidFill>
                  <a:srgbClr val="5BD1BE"/>
                </a:solidFill>
              </a:rPr>
              <a:t> </a:t>
            </a:r>
            <a:r>
              <a:rPr>
                <a:solidFill>
                  <a:srgbClr val="83AED8"/>
                </a:solidFill>
              </a:rPr>
              <a:t>partial</a:t>
            </a:r>
            <a:r>
              <a:rPr>
                <a:solidFill>
                  <a:srgbClr val="5BD1BE"/>
                </a:solidFill>
              </a:rPr>
              <a:t> </a:t>
            </a:r>
            <a:r>
              <a:rPr>
                <a:solidFill>
                  <a:srgbClr val="83AED8"/>
                </a:solidFill>
              </a:rPr>
              <a:t>class</a:t>
            </a:r>
            <a:r>
              <a:rPr>
                <a:solidFill>
                  <a:srgbClr val="5BD1BE"/>
                </a:solidFill>
              </a:rPr>
              <a:t> NewItemPage </a:t>
            </a:r>
            <a:r>
              <a:rPr>
                <a:solidFill>
                  <a:srgbClr val="F1F1F0"/>
                </a:solidFill>
              </a:rPr>
              <a:t>:</a:t>
            </a:r>
            <a:r>
              <a:rPr>
                <a:solidFill>
                  <a:srgbClr val="5BD1BE"/>
                </a:solidFill>
              </a:rPr>
              <a:t> ContentPage</a:t>
            </a:r>
            <a:br>
              <a:rPr>
                <a:solidFill>
                  <a:srgbClr val="5BD1BE"/>
                </a:solidFill>
              </a:rPr>
            </a:br>
            <a:r>
              <a:rPr>
                <a:solidFill>
                  <a:srgbClr val="5BD1BE"/>
                </a:solidFill>
              </a:rPr>
              <a:t>    </a:t>
            </a:r>
            <a:r>
              <a:rPr>
                <a:solidFill>
                  <a:srgbClr val="F1F1F0"/>
                </a:solidFill>
              </a:rPr>
              <a:t>{</a:t>
            </a:r>
            <a:br>
              <a:rPr>
                <a:solidFill>
                  <a:srgbClr val="F1F1F0"/>
                </a:solidFill>
              </a:rPr>
            </a:br>
            <a:r>
              <a:rPr>
                <a:solidFill>
                  <a:srgbClr val="5BD1BE"/>
                </a:solidFill>
              </a:rPr>
              <a:t>        </a:t>
            </a:r>
            <a:r>
              <a:rPr>
                <a:solidFill>
                  <a:srgbClr val="8AA67C"/>
                </a:solidFill>
              </a:rPr>
              <a:t>//connecting the Azure server</a:t>
            </a:r>
            <a:br>
              <a:rPr>
                <a:solidFill>
                  <a:srgbClr val="8AA67C"/>
                </a:solidFill>
              </a:rPr>
            </a:br>
            <a:r>
              <a:rPr>
                <a:solidFill>
                  <a:srgbClr val="5BD1BE"/>
                </a:solidFill>
              </a:rPr>
              <a:t>        </a:t>
            </a:r>
            <a:r>
              <a:rPr>
                <a:solidFill>
                  <a:srgbClr val="83AED8"/>
                </a:solidFill>
              </a:rPr>
              <a:t>public</a:t>
            </a:r>
            <a:r>
              <a:rPr>
                <a:solidFill>
                  <a:srgbClr val="5BD1BE"/>
                </a:solidFill>
              </a:rPr>
              <a:t> </a:t>
            </a:r>
            <a:r>
              <a:rPr>
                <a:solidFill>
                  <a:srgbClr val="83AED8"/>
                </a:solidFill>
              </a:rPr>
              <a:t>static</a:t>
            </a:r>
            <a:r>
              <a:rPr>
                <a:solidFill>
                  <a:srgbClr val="5BD1BE"/>
                </a:solidFill>
              </a:rPr>
              <a:t> MobileServiceClient </a:t>
            </a:r>
            <a:r>
              <a:rPr>
                <a:solidFill>
                  <a:srgbClr val="F1F1F0"/>
                </a:solidFill>
              </a:rPr>
              <a:t>MobileService</a:t>
            </a:r>
            <a:r>
              <a:rPr>
                <a:solidFill>
                  <a:srgbClr val="5BD1BE"/>
                </a:solidFill>
              </a:rPr>
              <a:t> </a:t>
            </a:r>
            <a:r>
              <a:rPr>
                <a:solidFill>
                  <a:srgbClr val="F1F1F0"/>
                </a:solidFill>
              </a:rPr>
              <a:t>=    // connect the azure service but coder need established the Azure Web </a:t>
            </a:r>
            <a:br>
              <a:rPr>
                <a:solidFill>
                  <a:srgbClr val="F1F1F0"/>
                </a:solidFill>
              </a:rPr>
            </a:br>
            <a:r>
              <a:rPr>
                <a:solidFill>
                  <a:srgbClr val="5BD1BE"/>
                </a:solidFill>
              </a:rPr>
              <a:t>            </a:t>
            </a:r>
            <a:r>
              <a:rPr>
                <a:solidFill>
                  <a:srgbClr val="83AED8"/>
                </a:solidFill>
              </a:rPr>
              <a:t>new</a:t>
            </a:r>
            <a:r>
              <a:rPr>
                <a:solidFill>
                  <a:srgbClr val="5BD1BE"/>
                </a:solidFill>
              </a:rPr>
              <a:t> MobileServiceClient</a:t>
            </a:r>
            <a:r>
              <a:rPr>
                <a:solidFill>
                  <a:srgbClr val="F1F1F0"/>
                </a:solidFill>
              </a:rPr>
              <a:t>(                         //service first. The URL is azure service address </a:t>
            </a:r>
            <a:br>
              <a:rPr>
                <a:solidFill>
                  <a:srgbClr val="F1F1F0"/>
                </a:solidFill>
              </a:rPr>
            </a:br>
            <a:r>
              <a:rPr>
                <a:solidFill>
                  <a:srgbClr val="5BD1BE"/>
                </a:solidFill>
              </a:rPr>
              <a:t>    </a:t>
            </a:r>
            <a:r>
              <a:t>"https://ordertable.azurewebsites.net"</a:t>
            </a:r>
            <a:br/>
            <a:r>
              <a:rPr>
                <a:solidFill>
                  <a:srgbClr val="F1F1F0"/>
                </a:solidFill>
              </a:rPr>
              <a:t>);</a:t>
            </a:r>
            <a:br>
              <a:rPr>
                <a:solidFill>
                  <a:srgbClr val="F1F1F0"/>
                </a:solidFill>
              </a:rPr>
            </a:br>
            <a:br>
              <a:rPr>
                <a:solidFill>
                  <a:srgbClr val="F1F1F0"/>
                </a:solidFill>
              </a:rPr>
            </a:br>
            <a:endParaRPr>
              <a:solidFill>
                <a:srgbClr val="F1F1F0"/>
              </a:solidFill>
            </a:endParaRPr>
          </a:p>
          <a:p>
            <a:pPr marL="0" indent="0" defTabSz="457200">
              <a:spcBef>
                <a:spcPts val="0"/>
              </a:spcBef>
              <a:buClrTx/>
              <a:buSzTx/>
              <a:buFontTx/>
              <a:buNone/>
              <a:defRPr sz="1200">
                <a:solidFill>
                  <a:srgbClr val="EADF86"/>
                </a:solidFill>
                <a:latin typeface="Menlo"/>
                <a:ea typeface="Menlo"/>
                <a:cs typeface="Menlo"/>
                <a:sym typeface="Menlo"/>
              </a:defRPr>
            </a:pPr>
            <a:endParaRPr>
              <a:solidFill>
                <a:srgbClr val="F1F1F0"/>
              </a:solidFill>
            </a:endParaRPr>
          </a:p>
          <a:p>
            <a:pPr lvl="2" marL="0" indent="0" defTabSz="457200">
              <a:spcBef>
                <a:spcPts val="0"/>
              </a:spcBef>
              <a:buClrTx/>
              <a:buSzTx/>
              <a:buFontTx/>
              <a:buNone/>
              <a:defRPr sz="1200">
                <a:solidFill>
                  <a:srgbClr val="5BD1BE"/>
                </a:solidFill>
                <a:latin typeface="Menlo"/>
                <a:ea typeface="Menlo"/>
                <a:cs typeface="Menlo"/>
                <a:sym typeface="Menlo"/>
              </a:defRPr>
            </a:pPr>
            <a:r>
              <a:t>  CurrentPlatform</a:t>
            </a:r>
            <a:r>
              <a:rPr>
                <a:solidFill>
                  <a:srgbClr val="F1F1F0"/>
                </a:solidFill>
              </a:rPr>
              <a:t>.Init();</a:t>
            </a:r>
            <a:br>
              <a:rPr>
                <a:solidFill>
                  <a:srgbClr val="F1F1F0"/>
                </a:solidFill>
              </a:rPr>
            </a:br>
            <a:r>
              <a:t>            OrderInfo </a:t>
            </a:r>
            <a:r>
              <a:rPr>
                <a:solidFill>
                  <a:srgbClr val="F1F1F0"/>
                </a:solidFill>
              </a:rPr>
              <a:t>item</a:t>
            </a:r>
            <a:r>
              <a:t> </a:t>
            </a:r>
            <a:r>
              <a:rPr>
                <a:solidFill>
                  <a:srgbClr val="F1F1F0"/>
                </a:solidFill>
              </a:rPr>
              <a:t>=</a:t>
            </a:r>
            <a:r>
              <a:t> </a:t>
            </a:r>
            <a:r>
              <a:rPr>
                <a:solidFill>
                  <a:srgbClr val="83AED8"/>
                </a:solidFill>
              </a:rPr>
              <a:t>new</a:t>
            </a:r>
            <a:r>
              <a:t> OrderInfo</a:t>
            </a:r>
            <a:br/>
            <a:r>
              <a:t>            </a:t>
            </a:r>
            <a:r>
              <a:rPr>
                <a:solidFill>
                  <a:srgbClr val="F1F1F0"/>
                </a:solidFill>
              </a:rPr>
              <a:t>{</a:t>
            </a:r>
            <a:br>
              <a:rPr>
                <a:solidFill>
                  <a:srgbClr val="F1F1F0"/>
                </a:solidFill>
              </a:rPr>
            </a:br>
            <a:r>
              <a:t>                </a:t>
            </a:r>
            <a:r>
              <a:rPr>
                <a:solidFill>
                  <a:srgbClr val="F1F1F0"/>
                </a:solidFill>
              </a:rPr>
              <a:t>OrderGoods</a:t>
            </a:r>
            <a:r>
              <a:t> </a:t>
            </a:r>
            <a:r>
              <a:rPr>
                <a:solidFill>
                  <a:srgbClr val="F1F1F0"/>
                </a:solidFill>
              </a:rPr>
              <a:t>=</a:t>
            </a:r>
            <a:r>
              <a:t> </a:t>
            </a:r>
            <a:r>
              <a:rPr>
                <a:solidFill>
                  <a:srgbClr val="F1F1F0"/>
                </a:solidFill>
              </a:rPr>
              <a:t>text1,</a:t>
            </a:r>
            <a:br>
              <a:rPr>
                <a:solidFill>
                  <a:srgbClr val="F1F1F0"/>
                </a:solidFill>
              </a:rPr>
            </a:br>
            <a:br>
              <a:rPr>
                <a:solidFill>
                  <a:srgbClr val="F1F1F0"/>
                </a:solidFill>
              </a:rPr>
            </a:br>
            <a:r>
              <a:t>                </a:t>
            </a:r>
            <a:r>
              <a:rPr>
                <a:solidFill>
                  <a:srgbClr val="F1F1F0"/>
                </a:solidFill>
              </a:rPr>
              <a:t>address</a:t>
            </a:r>
            <a:r>
              <a:t> </a:t>
            </a:r>
            <a:r>
              <a:rPr>
                <a:solidFill>
                  <a:srgbClr val="F1F1F0"/>
                </a:solidFill>
              </a:rPr>
              <a:t>=</a:t>
            </a:r>
            <a:r>
              <a:t> </a:t>
            </a:r>
            <a:r>
              <a:rPr>
                <a:solidFill>
                  <a:srgbClr val="F1F1F0"/>
                </a:solidFill>
              </a:rPr>
              <a:t>text2,                                // insert the data to the databases. </a:t>
            </a:r>
            <a:br>
              <a:rPr>
                <a:solidFill>
                  <a:srgbClr val="F1F1F0"/>
                </a:solidFill>
              </a:rPr>
            </a:br>
            <a:r>
              <a:t>              </a:t>
            </a:r>
            <a:br/>
            <a:r>
              <a:t>                </a:t>
            </a:r>
            <a:r>
              <a:rPr>
                <a:solidFill>
                  <a:srgbClr val="F1F1F0"/>
                </a:solidFill>
              </a:rPr>
              <a:t>phonenumber</a:t>
            </a:r>
            <a:r>
              <a:t> </a:t>
            </a:r>
            <a:r>
              <a:rPr>
                <a:solidFill>
                  <a:srgbClr val="F1F1F0"/>
                </a:solidFill>
              </a:rPr>
              <a:t>=</a:t>
            </a:r>
            <a:r>
              <a:t> </a:t>
            </a:r>
            <a:r>
              <a:rPr>
                <a:solidFill>
                  <a:srgbClr val="F1F1F0"/>
                </a:solidFill>
              </a:rPr>
              <a:t>text3,</a:t>
            </a:r>
            <a:br>
              <a:rPr>
                <a:solidFill>
                  <a:srgbClr val="F1F1F0"/>
                </a:solidFill>
              </a:rPr>
            </a:br>
            <a:br>
              <a:rPr>
                <a:solidFill>
                  <a:srgbClr val="F1F1F0"/>
                </a:solidFill>
              </a:rPr>
            </a:br>
            <a:r>
              <a:t>                </a:t>
            </a:r>
            <a:r>
              <a:rPr>
                <a:solidFill>
                  <a:srgbClr val="F1F1F0"/>
                </a:solidFill>
              </a:rPr>
              <a:t>quantity</a:t>
            </a:r>
            <a:r>
              <a:t> </a:t>
            </a:r>
            <a:r>
              <a:rPr>
                <a:solidFill>
                  <a:srgbClr val="F1F1F0"/>
                </a:solidFill>
              </a:rPr>
              <a:t>=</a:t>
            </a:r>
            <a:r>
              <a:t> </a:t>
            </a:r>
            <a:r>
              <a:rPr>
                <a:solidFill>
                  <a:srgbClr val="F1F1F0"/>
                </a:solidFill>
              </a:rPr>
              <a:t>quan,</a:t>
            </a:r>
            <a:br>
              <a:rPr>
                <a:solidFill>
                  <a:srgbClr val="F1F1F0"/>
                </a:solidFill>
              </a:rPr>
            </a:br>
            <a:br>
              <a:rPr>
                <a:solidFill>
                  <a:srgbClr val="F1F1F0"/>
                </a:solidFill>
              </a:rPr>
            </a:br>
            <a:r>
              <a:t>                 </a:t>
            </a:r>
            <a:r>
              <a:rPr>
                <a:solidFill>
                  <a:srgbClr val="F1F1F0"/>
                </a:solidFill>
              </a:rPr>
              <a:t>status</a:t>
            </a:r>
            <a:r>
              <a:t> </a:t>
            </a:r>
            <a:r>
              <a:rPr>
                <a:solidFill>
                  <a:srgbClr val="F1F1F0"/>
                </a:solidFill>
              </a:rPr>
              <a:t>=</a:t>
            </a:r>
            <a:r>
              <a:t> </a:t>
            </a:r>
            <a:r>
              <a:rPr>
                <a:solidFill>
                  <a:srgbClr val="F1F1F0"/>
                </a:solidFill>
              </a:rPr>
              <a:t>text4</a:t>
            </a:r>
            <a:br>
              <a:rPr>
                <a:solidFill>
                  <a:srgbClr val="F1F1F0"/>
                </a:solidFill>
              </a:rPr>
            </a:br>
            <a:r>
              <a:t>            </a:t>
            </a:r>
            <a:r>
              <a:rPr>
                <a:solidFill>
                  <a:srgbClr val="F1F1F0"/>
                </a:solidFill>
              </a:rPr>
              <a:t>} ;</a:t>
            </a:r>
            <a:br>
              <a:rPr>
                <a:solidFill>
                  <a:srgbClr val="F1F1F0"/>
                </a:solidFill>
              </a:rPr>
            </a:br>
            <a:r>
              <a:t>            </a:t>
            </a:r>
            <a:r>
              <a:rPr>
                <a:solidFill>
                  <a:srgbClr val="83AED8"/>
                </a:solidFill>
              </a:rPr>
              <a:t>await</a:t>
            </a:r>
            <a:r>
              <a:t> </a:t>
            </a:r>
            <a:r>
              <a:rPr>
                <a:solidFill>
                  <a:srgbClr val="F1F1F0"/>
                </a:solidFill>
              </a:rPr>
              <a:t>MobileService.GetTable&lt;</a:t>
            </a:r>
            <a:r>
              <a:t>OrderInfo</a:t>
            </a:r>
            <a:r>
              <a:rPr>
                <a:solidFill>
                  <a:srgbClr val="F1F1F0"/>
                </a:solidFill>
              </a:rPr>
              <a:t>&gt;().InsertAsync(item); // init the cloud service and post the data. </a:t>
            </a:r>
            <a:br>
              <a:rPr>
                <a:solidFill>
                  <a:srgbClr val="F1F1F0"/>
                </a:solidFill>
              </a:rPr>
            </a:br>
            <a:br>
              <a:rPr>
                <a:solidFill>
                  <a:srgbClr val="F1F1F0"/>
                </a:solidFill>
              </a:rPr>
            </a:br>
            <a:br>
              <a:rPr>
                <a:solidFill>
                  <a:srgbClr val="F1F1F0"/>
                </a:solidFill>
              </a:rPr>
            </a:br>
            <a:r>
              <a:t>            </a:t>
            </a:r>
            <a:r>
              <a:rPr>
                <a:solidFill>
                  <a:srgbClr val="83AED8"/>
                </a:solidFill>
              </a:rPr>
              <a:t>await</a:t>
            </a:r>
            <a:r>
              <a:t> </a:t>
            </a:r>
            <a:r>
              <a:rPr>
                <a:solidFill>
                  <a:srgbClr val="F1F1F0"/>
                </a:solidFill>
              </a:rPr>
              <a:t>Navigation.PushAsync(</a:t>
            </a:r>
            <a:r>
              <a:rPr>
                <a:solidFill>
                  <a:srgbClr val="83AED8"/>
                </a:solidFill>
              </a:rPr>
              <a:t>new</a:t>
            </a:r>
            <a:r>
              <a:t> MainPage</a:t>
            </a:r>
            <a:r>
              <a:rPr>
                <a:solidFill>
                  <a:srgbClr val="F1F1F0"/>
                </a:solidFill>
              </a:rPr>
              <a:t>());</a:t>
            </a:r>
            <a:br>
              <a:rPr>
                <a:solidFill>
                  <a:srgbClr val="F1F1F0"/>
                </a:solidFill>
              </a:rPr>
            </a:b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84" name="图像" descr="图像"/>
          <p:cNvPicPr>
            <a:picLocks noChangeAspect="1"/>
          </p:cNvPicPr>
          <p:nvPr>
            <p:ph type="pic" idx="13"/>
          </p:nvPr>
        </p:nvPicPr>
        <p:blipFill>
          <a:blip r:embed="rId2">
            <a:extLst/>
          </a:blip>
          <a:srcRect l="6172" t="129" r="6044" b="129"/>
          <a:stretch>
            <a:fillRect/>
          </a:stretch>
        </p:blipFill>
        <p:spPr>
          <a:prstGeom prst="rect">
            <a:avLst/>
          </a:prstGeom>
        </p:spPr>
      </p:pic>
      <p:sp>
        <p:nvSpPr>
          <p:cNvPr id="185" name="线条"/>
          <p:cNvSpPr/>
          <p:nvPr>
            <p:ph type="body" idx="14"/>
          </p:nvPr>
        </p:nvSpPr>
        <p:spPr>
          <a:prstGeom prst="line">
            <a:avLst/>
          </a:prstGeom>
        </p:spPr>
        <p:txBody>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186" name="computer application"/>
          <p:cNvSpPr txBox="1"/>
          <p:nvPr>
            <p:ph type="title"/>
          </p:nvPr>
        </p:nvSpPr>
        <p:spPr>
          <a:prstGeom prst="rect">
            <a:avLst/>
          </a:prstGeom>
        </p:spPr>
        <p:txBody>
          <a:bodyPr/>
          <a:lstStyle>
            <a:lvl1pPr defTabSz="432308">
              <a:defRPr sz="12580"/>
            </a:lvl1pPr>
          </a:lstStyle>
          <a:p>
            <a:pPr/>
            <a:r>
              <a:t>computer application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Presentation"/>
          <p:cNvSpPr txBox="1"/>
          <p:nvPr>
            <p:ph type="body" idx="13"/>
          </p:nvPr>
        </p:nvSpPr>
        <p:spPr>
          <a:prstGeom prst="rect">
            <a:avLst/>
          </a:prstGeom>
        </p:spPr>
        <p:txBody>
          <a:bodyPr/>
          <a:lstStyle/>
          <a:p>
            <a:pPr/>
            <a:r>
              <a:t>Presentation</a:t>
            </a:r>
          </a:p>
        </p:txBody>
      </p:sp>
      <p:pic>
        <p:nvPicPr>
          <p:cNvPr id="189" name="图像" descr="图像"/>
          <p:cNvPicPr>
            <a:picLocks noChangeAspect="1"/>
          </p:cNvPicPr>
          <p:nvPr>
            <p:ph type="pic" idx="14"/>
          </p:nvPr>
        </p:nvPicPr>
        <p:blipFill>
          <a:blip r:embed="rId2">
            <a:extLst/>
          </a:blip>
          <a:srcRect l="5998" t="3863" r="20313" b="1236"/>
          <a:stretch>
            <a:fillRect/>
          </a:stretch>
        </p:blipFill>
        <p:spPr>
          <a:prstGeom prst="rect">
            <a:avLst/>
          </a:prstGeom>
        </p:spPr>
      </p:pic>
      <p:sp>
        <p:nvSpPr>
          <p:cNvPr id="190" name="management application"/>
          <p:cNvSpPr txBox="1"/>
          <p:nvPr>
            <p:ph type="title"/>
          </p:nvPr>
        </p:nvSpPr>
        <p:spPr>
          <a:prstGeom prst="rect">
            <a:avLst/>
          </a:prstGeom>
        </p:spPr>
        <p:txBody>
          <a:bodyPr/>
          <a:lstStyle>
            <a:lvl1pPr defTabSz="467359">
              <a:spcBef>
                <a:spcPts val="2200"/>
              </a:spcBef>
              <a:defRPr sz="4800"/>
            </a:lvl1pPr>
          </a:lstStyle>
          <a:p>
            <a:pPr/>
            <a:r>
              <a:t>management application</a:t>
            </a:r>
          </a:p>
        </p:txBody>
      </p:sp>
      <p:sp>
        <p:nvSpPr>
          <p:cNvPr id="191" name="This application has the sample managing functionality.…"/>
          <p:cNvSpPr txBox="1"/>
          <p:nvPr>
            <p:ph type="body" sz="half" idx="1"/>
          </p:nvPr>
        </p:nvSpPr>
        <p:spPr>
          <a:prstGeom prst="rect">
            <a:avLst/>
          </a:prstGeom>
        </p:spPr>
        <p:txBody>
          <a:bodyPr/>
          <a:lstStyle/>
          <a:p>
            <a:pPr/>
            <a:r>
              <a:t>This application has the sample managing functionality.</a:t>
            </a:r>
          </a:p>
          <a:p>
            <a:pPr/>
            <a:r>
              <a:t>Receive the order from client, and update the databases.</a:t>
            </a:r>
          </a:p>
          <a:p>
            <a:pPr/>
            <a:r>
              <a:t>there is local databases to manage basic products information. </a:t>
            </a:r>
          </a:p>
          <a:p>
            <a:pPr/>
            <a:r>
              <a:t>Login interface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3" name="3.png" descr="3.png"/>
          <p:cNvPicPr>
            <a:picLocks noChangeAspect="1"/>
          </p:cNvPicPr>
          <p:nvPr>
            <p:ph type="pic" idx="13"/>
          </p:nvPr>
        </p:nvPicPr>
        <p:blipFill>
          <a:blip r:embed="rId2">
            <a:extLst/>
          </a:blip>
          <a:srcRect l="10505" t="0" r="10505" b="0"/>
          <a:stretch>
            <a:fillRect/>
          </a:stretch>
        </p:blipFill>
        <p:spPr>
          <a:prstGeom prst="rect">
            <a:avLst/>
          </a:prstGeom>
        </p:spPr>
      </p:pic>
      <p:pic>
        <p:nvPicPr>
          <p:cNvPr id="194" name="4.png" descr="4.png"/>
          <p:cNvPicPr>
            <a:picLocks noChangeAspect="1"/>
          </p:cNvPicPr>
          <p:nvPr>
            <p:ph type="pic" idx="14"/>
          </p:nvPr>
        </p:nvPicPr>
        <p:blipFill>
          <a:blip r:embed="rId3">
            <a:extLst/>
          </a:blip>
          <a:srcRect l="0" t="17967" r="0" b="17967"/>
          <a:stretch>
            <a:fillRect/>
          </a:stretch>
        </p:blipFill>
        <p:spPr>
          <a:xfrm>
            <a:off x="-12700" y="4895850"/>
            <a:ext cx="6502401" cy="4864101"/>
          </a:xfrm>
          <a:prstGeom prst="rect">
            <a:avLst/>
          </a:prstGeom>
        </p:spPr>
      </p:pic>
      <p:pic>
        <p:nvPicPr>
          <p:cNvPr id="195" name="1.png" descr="1.png"/>
          <p:cNvPicPr>
            <a:picLocks noChangeAspect="1"/>
          </p:cNvPicPr>
          <p:nvPr/>
        </p:nvPicPr>
        <p:blipFill>
          <a:blip r:embed="rId4">
            <a:extLst/>
          </a:blip>
          <a:srcRect l="10447" t="0" r="10447" b="0"/>
          <a:stretch>
            <a:fillRect/>
          </a:stretch>
        </p:blipFill>
        <p:spPr>
          <a:xfrm>
            <a:off x="-12700" y="-1"/>
            <a:ext cx="6502400" cy="4864101"/>
          </a:xfrm>
          <a:prstGeom prst="rect">
            <a:avLst/>
          </a:prstGeom>
          <a:ln w="12700">
            <a:miter lim="400000"/>
          </a:ln>
        </p:spPr>
      </p:pic>
      <p:pic>
        <p:nvPicPr>
          <p:cNvPr id="196" name="5.png" descr="5.png"/>
          <p:cNvPicPr>
            <a:picLocks noChangeAspect="1"/>
          </p:cNvPicPr>
          <p:nvPr/>
        </p:nvPicPr>
        <p:blipFill>
          <a:blip r:embed="rId5">
            <a:extLst/>
          </a:blip>
          <a:srcRect l="9848" t="0" r="9848" b="0"/>
          <a:stretch>
            <a:fillRect/>
          </a:stretch>
        </p:blipFill>
        <p:spPr>
          <a:xfrm>
            <a:off x="6503154" y="4895850"/>
            <a:ext cx="6502401" cy="4864101"/>
          </a:xfrm>
          <a:prstGeom prst="rect">
            <a:avLst/>
          </a:prstGeom>
          <a:ln w="12700">
            <a:miter lim="400000"/>
          </a:ln>
        </p:spPr>
      </p:pic>
      <p:sp>
        <p:nvSpPr>
          <p:cNvPr id="197" name="login page , type the passcode."/>
          <p:cNvSpPr txBox="1"/>
          <p:nvPr/>
        </p:nvSpPr>
        <p:spPr>
          <a:xfrm>
            <a:off x="85169" y="2038349"/>
            <a:ext cx="2910289" cy="787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chemeClr val="accent5">
                    <a:hueOff val="343847"/>
                    <a:satOff val="6318"/>
                    <a:lumOff val="8159"/>
                  </a:schemeClr>
                </a:solidFill>
                <a:latin typeface="Avenir Next"/>
                <a:ea typeface="Avenir Next"/>
                <a:cs typeface="Avenir Next"/>
                <a:sym typeface="Avenir Next"/>
              </a:defRPr>
            </a:lvl1pPr>
          </a:lstStyle>
          <a:p>
            <a:pPr/>
            <a:r>
              <a:t>login page , type the passcode.</a:t>
            </a:r>
          </a:p>
        </p:txBody>
      </p:sp>
      <p:sp>
        <p:nvSpPr>
          <p:cNvPr id="198" name="Local storage page, all of data is stored in SQLit"/>
          <p:cNvSpPr txBox="1"/>
          <p:nvPr/>
        </p:nvSpPr>
        <p:spPr>
          <a:xfrm>
            <a:off x="6635741" y="228233"/>
            <a:ext cx="2910289" cy="1130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Local storage page, all of data is stored in SQLit</a:t>
            </a:r>
          </a:p>
        </p:txBody>
      </p:sp>
      <p:sp>
        <p:nvSpPr>
          <p:cNvPr id="199" name="This page let use input  the data to databases."/>
          <p:cNvSpPr txBox="1"/>
          <p:nvPr/>
        </p:nvSpPr>
        <p:spPr>
          <a:xfrm>
            <a:off x="3403475" y="5344362"/>
            <a:ext cx="2910289" cy="787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This page let use input  the data to databases.</a:t>
            </a:r>
          </a:p>
        </p:txBody>
      </p:sp>
      <p:sp>
        <p:nvSpPr>
          <p:cNvPr id="200" name="The order management page , the user can manage all of order here"/>
          <p:cNvSpPr txBox="1"/>
          <p:nvPr/>
        </p:nvSpPr>
        <p:spPr>
          <a:xfrm>
            <a:off x="7168314" y="7324275"/>
            <a:ext cx="2910289" cy="1473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The order management page , the user can manage all of order here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presentation"/>
          <p:cNvSpPr txBox="1"/>
          <p:nvPr>
            <p:ph type="body" idx="13"/>
          </p:nvPr>
        </p:nvSpPr>
        <p:spPr>
          <a:prstGeom prst="rect">
            <a:avLst/>
          </a:prstGeom>
        </p:spPr>
        <p:txBody>
          <a:bodyPr/>
          <a:lstStyle/>
          <a:p>
            <a:pPr/>
            <a:r>
              <a:t>presentation</a:t>
            </a:r>
          </a:p>
        </p:txBody>
      </p:sp>
      <p:sp>
        <p:nvSpPr>
          <p:cNvPr id="203" name="This flow chart shows the function of the order of general principles， after computer receives the data from Azure. By the binding functionality to show all of the data on the page."/>
          <p:cNvSpPr txBox="1"/>
          <p:nvPr>
            <p:ph type="body" sz="quarter" idx="1"/>
          </p:nvPr>
        </p:nvSpPr>
        <p:spPr>
          <a:xfrm>
            <a:off x="406400" y="6998857"/>
            <a:ext cx="12192000" cy="1853043"/>
          </a:xfrm>
          <a:prstGeom prst="rect">
            <a:avLst/>
          </a:prstGeom>
        </p:spPr>
        <p:txBody>
          <a:bodyPr/>
          <a:lstStyle>
            <a:lvl1pPr marL="431165" indent="-431165" defTabSz="566674">
              <a:spcBef>
                <a:spcPts val="2700"/>
              </a:spcBef>
              <a:defRPr sz="3298"/>
            </a:lvl1pPr>
          </a:lstStyle>
          <a:p>
            <a:pPr/>
            <a:r>
              <a:t>This flow chart shows the function of the order of general principles， after computer receives the data from Azure. By the binding functionality to show all of the data on the page.</a:t>
            </a:r>
          </a:p>
        </p:txBody>
      </p:sp>
      <p:pic>
        <p:nvPicPr>
          <p:cNvPr id="204" name="13.png" descr="13.png"/>
          <p:cNvPicPr>
            <a:picLocks noChangeAspect="1"/>
          </p:cNvPicPr>
          <p:nvPr/>
        </p:nvPicPr>
        <p:blipFill>
          <a:blip r:embed="rId2">
            <a:extLst/>
          </a:blip>
          <a:stretch>
            <a:fillRect/>
          </a:stretch>
        </p:blipFill>
        <p:spPr>
          <a:xfrm>
            <a:off x="1149627" y="3417799"/>
            <a:ext cx="1807284" cy="3151051"/>
          </a:xfrm>
          <a:prstGeom prst="rect">
            <a:avLst/>
          </a:prstGeom>
          <a:ln w="12700">
            <a:miter lim="400000"/>
          </a:ln>
        </p:spPr>
      </p:pic>
      <p:pic>
        <p:nvPicPr>
          <p:cNvPr id="205" name="屏幕快照 2018-04-17 12.17.28.png" descr="屏幕快照 2018-04-17 12.17.28.png"/>
          <p:cNvPicPr>
            <a:picLocks noChangeAspect="1"/>
          </p:cNvPicPr>
          <p:nvPr/>
        </p:nvPicPr>
        <p:blipFill>
          <a:blip r:embed="rId3">
            <a:extLst/>
          </a:blip>
          <a:stretch>
            <a:fillRect/>
          </a:stretch>
        </p:blipFill>
        <p:spPr>
          <a:xfrm>
            <a:off x="3667813" y="1072183"/>
            <a:ext cx="3911040" cy="1999763"/>
          </a:xfrm>
          <a:prstGeom prst="rect">
            <a:avLst/>
          </a:prstGeom>
          <a:ln w="12700">
            <a:miter lim="400000"/>
          </a:ln>
        </p:spPr>
      </p:pic>
      <p:pic>
        <p:nvPicPr>
          <p:cNvPr id="206" name="5.png" descr="5.png"/>
          <p:cNvPicPr>
            <a:picLocks noChangeAspect="1"/>
          </p:cNvPicPr>
          <p:nvPr/>
        </p:nvPicPr>
        <p:blipFill>
          <a:blip r:embed="rId4">
            <a:extLst/>
          </a:blip>
          <a:stretch>
            <a:fillRect/>
          </a:stretch>
        </p:blipFill>
        <p:spPr>
          <a:xfrm>
            <a:off x="6664936" y="3949826"/>
            <a:ext cx="4108805" cy="2468201"/>
          </a:xfrm>
          <a:prstGeom prst="rect">
            <a:avLst/>
          </a:prstGeom>
          <a:ln w="12700">
            <a:miter lim="400000"/>
          </a:ln>
        </p:spPr>
      </p:pic>
      <p:sp>
        <p:nvSpPr>
          <p:cNvPr id="207" name="箭头"/>
          <p:cNvSpPr/>
          <p:nvPr/>
        </p:nvSpPr>
        <p:spPr>
          <a:xfrm rot="19349145">
            <a:off x="2799483" y="2539089"/>
            <a:ext cx="866305" cy="582945"/>
          </a:xfrm>
          <a:prstGeom prst="rightArrow">
            <a:avLst>
              <a:gd name="adj1" fmla="val 17800"/>
              <a:gd name="adj2" fmla="val 57524"/>
            </a:avLst>
          </a:prstGeom>
          <a:blipFill>
            <a:blip r:embed="rId5"/>
          </a:blip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08" name="双箭头"/>
          <p:cNvSpPr/>
          <p:nvPr/>
        </p:nvSpPr>
        <p:spPr>
          <a:xfrm rot="1782572">
            <a:off x="7571913" y="2959046"/>
            <a:ext cx="1499263" cy="445362"/>
          </a:xfrm>
          <a:prstGeom prst="leftRightArrow">
            <a:avLst>
              <a:gd name="adj1" fmla="val 32000"/>
              <a:gd name="adj2" fmla="val 108918"/>
            </a:avLst>
          </a:prstGeom>
          <a:blipFill>
            <a:blip r:embed="rId5"/>
          </a:blip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209" name="mobile phone client"/>
          <p:cNvSpPr txBox="1"/>
          <p:nvPr/>
        </p:nvSpPr>
        <p:spPr>
          <a:xfrm>
            <a:off x="1761694" y="5594350"/>
            <a:ext cx="2910289" cy="444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mobile phone client</a:t>
            </a:r>
          </a:p>
        </p:txBody>
      </p:sp>
      <p:sp>
        <p:nvSpPr>
          <p:cNvPr id="210" name="Azure service"/>
          <p:cNvSpPr txBox="1"/>
          <p:nvPr/>
        </p:nvSpPr>
        <p:spPr>
          <a:xfrm>
            <a:off x="7031986" y="1685915"/>
            <a:ext cx="1766571"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Azure service</a:t>
            </a:r>
          </a:p>
        </p:txBody>
      </p:sp>
      <p:sp>
        <p:nvSpPr>
          <p:cNvPr id="211" name="Computer application"/>
          <p:cNvSpPr txBox="1"/>
          <p:nvPr/>
        </p:nvSpPr>
        <p:spPr>
          <a:xfrm>
            <a:off x="8338826" y="5594350"/>
            <a:ext cx="2800097"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chemeClr val="accent5">
                    <a:hueOff val="-180946"/>
                    <a:satOff val="-2351"/>
                    <a:lumOff val="-8716"/>
                  </a:schemeClr>
                </a:solidFill>
                <a:latin typeface="Avenir Next"/>
                <a:ea typeface="Avenir Next"/>
                <a:cs typeface="Avenir Next"/>
                <a:sym typeface="Avenir Next"/>
              </a:defRPr>
            </a:lvl1pPr>
          </a:lstStyle>
          <a:p>
            <a:pPr/>
            <a:r>
              <a:t>Computer application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3" name="presentation"/>
          <p:cNvSpPr txBox="1"/>
          <p:nvPr>
            <p:ph type="body" idx="13"/>
          </p:nvPr>
        </p:nvSpPr>
        <p:spPr>
          <a:prstGeom prst="rect">
            <a:avLst/>
          </a:prstGeom>
        </p:spPr>
        <p:txBody>
          <a:bodyPr/>
          <a:lstStyle/>
          <a:p>
            <a:pPr/>
            <a:r>
              <a:t>presentation</a:t>
            </a:r>
          </a:p>
        </p:txBody>
      </p:sp>
      <p:sp>
        <p:nvSpPr>
          <p:cNvPr id="214" name="this is products management page,Users only need to input the total number of goods and the total price, the system will calculate the unit price and profit for 30% of the price"/>
          <p:cNvSpPr txBox="1"/>
          <p:nvPr>
            <p:ph type="body" sz="quarter" idx="1"/>
          </p:nvPr>
        </p:nvSpPr>
        <p:spPr>
          <a:xfrm>
            <a:off x="406400" y="7217328"/>
            <a:ext cx="12192000" cy="1634572"/>
          </a:xfrm>
          <a:prstGeom prst="rect">
            <a:avLst/>
          </a:prstGeom>
        </p:spPr>
        <p:txBody>
          <a:bodyPr/>
          <a:lstStyle>
            <a:lvl1pPr marL="382270" indent="-382270" defTabSz="502412">
              <a:spcBef>
                <a:spcPts val="2400"/>
              </a:spcBef>
              <a:defRPr sz="2924"/>
            </a:lvl1pPr>
          </a:lstStyle>
          <a:p>
            <a:pPr/>
            <a:r>
              <a:t>this is products management page,Users only need to input the total number of goods and the total price, the system will calculate the unit price and profit for 30% of the price</a:t>
            </a:r>
          </a:p>
        </p:txBody>
      </p:sp>
      <p:pic>
        <p:nvPicPr>
          <p:cNvPr id="215" name="3.png" descr="3.png"/>
          <p:cNvPicPr>
            <a:picLocks noChangeAspect="1"/>
          </p:cNvPicPr>
          <p:nvPr/>
        </p:nvPicPr>
        <p:blipFill>
          <a:blip r:embed="rId2">
            <a:extLst/>
          </a:blip>
          <a:stretch>
            <a:fillRect/>
          </a:stretch>
        </p:blipFill>
        <p:spPr>
          <a:xfrm>
            <a:off x="159682" y="1852981"/>
            <a:ext cx="5145534" cy="3040338"/>
          </a:xfrm>
          <a:prstGeom prst="rect">
            <a:avLst/>
          </a:prstGeom>
          <a:ln w="12700">
            <a:miter lim="400000"/>
          </a:ln>
        </p:spPr>
      </p:pic>
      <p:pic>
        <p:nvPicPr>
          <p:cNvPr id="216" name="4.png" descr="4.png"/>
          <p:cNvPicPr>
            <a:picLocks noChangeAspect="1"/>
          </p:cNvPicPr>
          <p:nvPr/>
        </p:nvPicPr>
        <p:blipFill>
          <a:blip r:embed="rId3">
            <a:extLst/>
          </a:blip>
          <a:stretch>
            <a:fillRect/>
          </a:stretch>
        </p:blipFill>
        <p:spPr>
          <a:xfrm>
            <a:off x="8251687" y="1265621"/>
            <a:ext cx="4280431" cy="4997959"/>
          </a:xfrm>
          <a:prstGeom prst="rect">
            <a:avLst/>
          </a:prstGeom>
          <a:ln w="12700">
            <a:miter lim="400000"/>
          </a:ln>
        </p:spPr>
      </p:pic>
      <p:pic>
        <p:nvPicPr>
          <p:cNvPr id="217" name="线条" descr="线条"/>
          <p:cNvPicPr>
            <a:picLocks noChangeAspect="0"/>
          </p:cNvPicPr>
          <p:nvPr/>
        </p:nvPicPr>
        <p:blipFill>
          <a:blip r:embed="rId4">
            <a:extLst/>
          </a:blip>
          <a:stretch>
            <a:fillRect/>
          </a:stretch>
        </p:blipFill>
        <p:spPr>
          <a:xfrm>
            <a:off x="5309217" y="3713561"/>
            <a:ext cx="2938469" cy="352735"/>
          </a:xfrm>
          <a:prstGeom prst="rect">
            <a:avLst/>
          </a:prstGeom>
        </p:spPr>
      </p:pic>
      <p:sp>
        <p:nvSpPr>
          <p:cNvPr id="219" name="Adding the data by right page"/>
          <p:cNvSpPr txBox="1"/>
          <p:nvPr/>
        </p:nvSpPr>
        <p:spPr>
          <a:xfrm>
            <a:off x="6029212" y="2641323"/>
            <a:ext cx="1498479" cy="1130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Adding the data by right page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